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5EF70-6978-6F4C-884C-B60B6775EAFE}" type="datetimeFigureOut">
              <a:rPr lang="it-IT" smtClean="0"/>
              <a:pPr/>
              <a:t>10/26/09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DAD75-76E7-1A44-B101-88E6DD290123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2B4DC-A092-46D0-A24F-8361F17B7F1A}" type="datetimeFigureOut">
              <a:rPr lang="it-IT" smtClean="0"/>
              <a:pPr/>
              <a:t>10/26/09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323C5-2874-4208-9BAF-CFB3A3F33D34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-Quello</a:t>
            </a:r>
            <a:r>
              <a:rPr lang="it-IT" baseline="0" dirty="0" smtClean="0"/>
              <a:t> che siamo per presentare è un caso di attacco in una rete satellitare che sfrutta la vulnerabilità che scaturisce dall’utilizzo dei PEP.</a:t>
            </a:r>
          </a:p>
          <a:p>
            <a:r>
              <a:rPr lang="it-IT" dirty="0" smtClean="0"/>
              <a:t>- Ma prima di tutto fornirò</a:t>
            </a:r>
            <a:r>
              <a:rPr lang="it-IT" baseline="0" dirty="0" smtClean="0"/>
              <a:t> qualche dettaglio aggiuntivo sullo scenario e sulla necessità di utilizzare i PEP nel caso in cui il segmento satellitare è interconnesso a reti terrestri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323C5-2874-4208-9BAF-CFB3A3F33D3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- Nell’individuazione di uno scenario di riferimento, si è cercato di coinvolgere tecnologie e architetture diffuse nei sistemi satellitari</a:t>
            </a:r>
            <a:r>
              <a:rPr lang="it-IT" baseline="0" dirty="0" smtClean="0"/>
              <a:t> commerciali.</a:t>
            </a:r>
          </a:p>
          <a:p>
            <a:pPr>
              <a:buFontTx/>
              <a:buChar char="-"/>
            </a:pPr>
            <a:r>
              <a:rPr lang="it-IT" dirty="0" smtClean="0"/>
              <a:t>Il sistema satellitare è basato sullo standard DVB-RCS, in cui un insieme di terminali</a:t>
            </a:r>
            <a:r>
              <a:rPr lang="it-IT" baseline="0" dirty="0" smtClean="0"/>
              <a:t> satellitari sono connessi ad una gateway mediante un’architettura a stella.</a:t>
            </a:r>
          </a:p>
          <a:p>
            <a:pPr>
              <a:buFontTx/>
              <a:buChar char="-"/>
            </a:pPr>
            <a:r>
              <a:rPr lang="it-IT" baseline="0" dirty="0" smtClean="0"/>
              <a:t>E’ importante sottolineare che l’accesso al canale di ritorno è basato su algoritmi di assegnazione di banda su domanda.</a:t>
            </a:r>
          </a:p>
          <a:p>
            <a:pPr>
              <a:buFontTx/>
              <a:buChar char="-"/>
            </a:pPr>
            <a:r>
              <a:rPr lang="it-IT" baseline="0" dirty="0" smtClean="0"/>
              <a:t> Da un lato ogni terminale satellitare rappresenta il punto d’accesso al satellite per una sotto-rete terreste</a:t>
            </a:r>
          </a:p>
          <a:p>
            <a:pPr>
              <a:buFontTx/>
              <a:buChar char="-"/>
            </a:pPr>
            <a:r>
              <a:rPr lang="it-IT" baseline="0" dirty="0" smtClean="0"/>
              <a:t> mentre la gateway fornisce un’interfaccia verso Internet dove si possono immaginare diversi server remoti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323C5-2874-4208-9BAF-CFB3A3F33D34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telespazio.it/home.html" TargetMode="External"/><Relationship Id="rId3" Type="http://schemas.openxmlformats.org/officeDocument/2006/relationships/image" Target="../media/image2.jpeg"/><Relationship Id="rId5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7F7E362-BE1C-40AD-9142-5E6101D213D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telespazio.it/img/logoTPZ_new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546661"/>
            <a:ext cx="857256" cy="311363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pic>
        <p:nvPicPr>
          <p:cNvPr id="11266" name="Picture 2" descr="http://www.centromarconi.it/img/logo2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52" y="6143619"/>
            <a:ext cx="714380" cy="714381"/>
          </a:xfrm>
          <a:prstGeom prst="rect">
            <a:avLst/>
          </a:prstGeom>
          <a:noFill/>
        </p:spPr>
      </p:pic>
      <p:pic>
        <p:nvPicPr>
          <p:cNvPr id="12" name="Immagine 11" descr="smg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119431" y="6357958"/>
            <a:ext cx="310221" cy="2830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7F7E362-BE1C-40AD-9142-5E6101D213D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F7E362-BE1C-40AD-9142-5E6101D213D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6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1538" y="3724284"/>
            <a:ext cx="7143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Attack, Detection and Countermeasures: </a:t>
            </a:r>
            <a:br>
              <a:rPr lang="en-US" sz="2800" dirty="0" smtClean="0"/>
            </a:br>
            <a:r>
              <a:rPr lang="en-US" sz="2800" dirty="0" smtClean="0"/>
              <a:t>A demo on Satellite Networks Security</a:t>
            </a:r>
            <a:endParaRPr lang="en-US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Dr. Cesare Roseti, Ing. F. </a:t>
            </a:r>
            <a:r>
              <a:rPr lang="it-IT" dirty="0" smtClean="0"/>
              <a:t>Belli and Prof. M. </a:t>
            </a:r>
            <a:r>
              <a:rPr lang="it-IT" smtClean="0"/>
              <a:t>Luglio </a:t>
            </a:r>
            <a:endParaRPr lang="it-IT" dirty="0" smtClean="0"/>
          </a:p>
          <a:p>
            <a:r>
              <a:rPr lang="it-IT" dirty="0" smtClean="0"/>
              <a:t>CRESM-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unit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University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Rome</a:t>
            </a:r>
            <a:r>
              <a:rPr lang="it-IT" dirty="0" smtClean="0"/>
              <a:t> “</a:t>
            </a:r>
            <a:r>
              <a:rPr lang="it-IT" dirty="0" err="1" smtClean="0"/>
              <a:t>Tor</a:t>
            </a:r>
            <a:r>
              <a:rPr lang="it-IT" dirty="0" smtClean="0"/>
              <a:t> Vergata”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11" name="Content Placeholder 10" descr="risultati_intersectio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0" y="52578"/>
            <a:ext cx="4953000" cy="680542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Reference</a:t>
            </a:r>
            <a:r>
              <a:rPr lang="it-IT" dirty="0" smtClean="0"/>
              <a:t> scenario</a:t>
            </a:r>
            <a:endParaRPr lang="it-IT" dirty="0"/>
          </a:p>
        </p:txBody>
      </p:sp>
      <p:pic>
        <p:nvPicPr>
          <p:cNvPr id="7" name="Segnaposto contenuto 6" descr="Intersection_ref_scenario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214438"/>
            <a:ext cx="7412341" cy="4937125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500694" y="1142984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err="1" smtClean="0"/>
              <a:t>Star-based</a:t>
            </a:r>
            <a:r>
              <a:rPr lang="it-IT" dirty="0" smtClean="0"/>
              <a:t> </a:t>
            </a:r>
            <a:r>
              <a:rPr lang="it-IT" dirty="0" err="1" smtClean="0"/>
              <a:t>architecture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DAMA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access</a:t>
            </a:r>
            <a:r>
              <a:rPr lang="it-IT" dirty="0" smtClean="0"/>
              <a:t> </a:t>
            </a:r>
            <a:r>
              <a:rPr lang="it-IT" dirty="0" err="1" smtClean="0"/>
              <a:t>return</a:t>
            </a:r>
            <a:r>
              <a:rPr lang="it-IT" dirty="0" smtClean="0"/>
              <a:t> link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CRA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RBDC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VBDC 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500694" y="4786322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err="1" smtClean="0"/>
              <a:t>User</a:t>
            </a:r>
            <a:r>
              <a:rPr lang="it-IT" dirty="0" smtClean="0"/>
              <a:t> </a:t>
            </a:r>
            <a:r>
              <a:rPr lang="it-IT" dirty="0" err="1" smtClean="0"/>
              <a:t>terminals</a:t>
            </a:r>
            <a:r>
              <a:rPr lang="it-IT" dirty="0" smtClean="0"/>
              <a:t> </a:t>
            </a:r>
            <a:r>
              <a:rPr lang="it-IT" dirty="0" err="1" smtClean="0"/>
              <a:t>run</a:t>
            </a:r>
            <a:r>
              <a:rPr lang="it-IT" dirty="0" smtClean="0"/>
              <a:t> TCP/IP </a:t>
            </a:r>
            <a:r>
              <a:rPr lang="it-IT" dirty="0" err="1" smtClean="0"/>
              <a:t>applications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apps</a:t>
            </a:r>
            <a:r>
              <a:rPr lang="it-IT" dirty="0" smtClean="0"/>
              <a:t> </a:t>
            </a:r>
            <a:r>
              <a:rPr lang="it-IT" dirty="0" err="1" smtClean="0"/>
              <a:t>requires</a:t>
            </a:r>
            <a:r>
              <a:rPr lang="it-IT" dirty="0" smtClean="0"/>
              <a:t> </a:t>
            </a:r>
            <a:r>
              <a:rPr lang="it-IT" dirty="0" err="1" smtClean="0"/>
              <a:t>reliability</a:t>
            </a:r>
            <a:endParaRPr lang="it-IT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TCP </a:t>
            </a:r>
            <a:r>
              <a:rPr lang="it-IT" dirty="0" err="1" smtClean="0"/>
              <a:t>Connections</a:t>
            </a:r>
            <a:r>
              <a:rPr lang="it-IT" dirty="0" smtClean="0"/>
              <a:t> </a:t>
            </a:r>
            <a:r>
              <a:rPr lang="it-IT" dirty="0" err="1" smtClean="0"/>
              <a:t>towards</a:t>
            </a:r>
            <a:r>
              <a:rPr lang="it-IT" dirty="0" smtClean="0"/>
              <a:t> remote </a:t>
            </a:r>
            <a:r>
              <a:rPr lang="it-IT" dirty="0" err="1" smtClean="0"/>
              <a:t>servers</a:t>
            </a:r>
            <a:r>
              <a:rPr lang="it-IT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TCP </a:t>
            </a:r>
            <a:r>
              <a:rPr lang="it-IT" dirty="0" err="1" smtClean="0"/>
              <a:t>over</a:t>
            </a:r>
            <a:r>
              <a:rPr lang="it-IT" dirty="0" smtClean="0"/>
              <a:t> DVB-RCS: </a:t>
            </a:r>
            <a:r>
              <a:rPr lang="it-IT" dirty="0" err="1" smtClean="0"/>
              <a:t>issues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7" name="Segnaposto contenuto 6" descr="Intersection_ref_scenario_TC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4928" y="1285860"/>
            <a:ext cx="5001452" cy="2428892"/>
          </a:xfrm>
        </p:spPr>
      </p:pic>
      <p:pic>
        <p:nvPicPr>
          <p:cNvPr id="8" name="Immagine 7" descr="packet_trace_ack.png"/>
          <p:cNvPicPr>
            <a:picLocks noChangeAspect="1"/>
          </p:cNvPicPr>
          <p:nvPr/>
        </p:nvPicPr>
        <p:blipFill>
          <a:blip r:embed="rId3" cstate="print"/>
          <a:srcRect l="4119" t="14583" r="10558" b="8333"/>
          <a:stretch>
            <a:fillRect/>
          </a:stretch>
        </p:blipFill>
        <p:spPr>
          <a:xfrm>
            <a:off x="500034" y="4643446"/>
            <a:ext cx="2148932" cy="1500198"/>
          </a:xfrm>
          <a:prstGeom prst="rect">
            <a:avLst/>
          </a:prstGeom>
        </p:spPr>
      </p:pic>
      <p:pic>
        <p:nvPicPr>
          <p:cNvPr id="10" name="Immagine 9" descr="throughpu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1975" y="4643446"/>
            <a:ext cx="2525843" cy="157163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643570" y="1270892"/>
            <a:ext cx="30003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TCP </a:t>
            </a:r>
            <a:r>
              <a:rPr lang="it-IT" dirty="0" err="1" smtClean="0"/>
              <a:t>transmission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ACK-clocked</a:t>
            </a:r>
            <a:endParaRPr lang="it-IT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The </a:t>
            </a: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RTT the </a:t>
            </a:r>
            <a:r>
              <a:rPr lang="it-IT" dirty="0" err="1" smtClean="0"/>
              <a:t>slower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througput</a:t>
            </a:r>
            <a:r>
              <a:rPr lang="it-IT" dirty="0" smtClean="0"/>
              <a:t> </a:t>
            </a:r>
            <a:r>
              <a:rPr lang="it-IT" dirty="0" err="1" smtClean="0"/>
              <a:t>increase</a:t>
            </a:r>
            <a:endParaRPr lang="it-IT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Start up </a:t>
            </a:r>
            <a:r>
              <a:rPr lang="it-IT" dirty="0" err="1" smtClean="0"/>
              <a:t>sending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slow</a:t>
            </a:r>
          </a:p>
          <a:p>
            <a:pPr lvl="1">
              <a:buFont typeface="Arial" pitchFamily="34" charset="0"/>
              <a:buChar char="•"/>
            </a:pPr>
            <a:r>
              <a:rPr lang="it-IT" dirty="0" err="1" smtClean="0"/>
              <a:t>Underutilization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dirty="0" err="1" smtClean="0"/>
              <a:t>resources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DAMA </a:t>
            </a:r>
            <a:r>
              <a:rPr lang="it-IT" dirty="0" err="1" smtClean="0"/>
              <a:t>algorithms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introduce </a:t>
            </a:r>
            <a:r>
              <a:rPr lang="it-IT" dirty="0" err="1" smtClean="0"/>
              <a:t>variable</a:t>
            </a:r>
            <a:r>
              <a:rPr lang="it-IT" dirty="0" smtClean="0"/>
              <a:t> </a:t>
            </a:r>
            <a:r>
              <a:rPr lang="it-IT" dirty="0" err="1" smtClean="0"/>
              <a:t>contributions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overall</a:t>
            </a:r>
            <a:r>
              <a:rPr lang="it-IT" dirty="0" smtClean="0"/>
              <a:t> RTT</a:t>
            </a:r>
          </a:p>
          <a:p>
            <a:pPr lvl="1">
              <a:buFont typeface="Arial" pitchFamily="34" charset="0"/>
              <a:buChar char="•"/>
            </a:pPr>
            <a:r>
              <a:rPr lang="it-IT" dirty="0" err="1" smtClean="0"/>
              <a:t>Further</a:t>
            </a:r>
            <a:r>
              <a:rPr lang="it-IT" dirty="0" smtClean="0"/>
              <a:t> slow down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bw</a:t>
            </a:r>
            <a:r>
              <a:rPr lang="it-IT" dirty="0" smtClean="0"/>
              <a:t> </a:t>
            </a:r>
            <a:r>
              <a:rPr lang="it-IT" dirty="0" err="1" smtClean="0"/>
              <a:t>probing</a:t>
            </a:r>
            <a:endParaRPr lang="it-IT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err="1" smtClean="0"/>
              <a:t>Misleading</a:t>
            </a:r>
            <a:r>
              <a:rPr lang="it-IT" dirty="0" smtClean="0"/>
              <a:t> </a:t>
            </a:r>
            <a:r>
              <a:rPr lang="it-IT" dirty="0" err="1" smtClean="0"/>
              <a:t>signals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network </a:t>
            </a:r>
            <a:r>
              <a:rPr lang="it-IT" dirty="0" err="1" smtClean="0"/>
              <a:t>concestion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214414" y="3857628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A performance </a:t>
            </a:r>
            <a:r>
              <a:rPr lang="it-IT" sz="1400" dirty="0" err="1" smtClean="0">
                <a:solidFill>
                  <a:srgbClr val="FF0000"/>
                </a:solidFill>
              </a:rPr>
              <a:t>overview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2786050" y="3786190"/>
            <a:ext cx="142876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2786050" y="4143380"/>
            <a:ext cx="142876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42910" y="4366447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TCP </a:t>
            </a:r>
            <a:r>
              <a:rPr lang="it-IT" sz="1200" dirty="0" err="1" smtClean="0"/>
              <a:t>transmission</a:t>
            </a:r>
            <a:r>
              <a:rPr lang="it-IT" sz="1200" dirty="0" smtClean="0"/>
              <a:t> </a:t>
            </a:r>
            <a:r>
              <a:rPr lang="it-IT" sz="1200" dirty="0" err="1" smtClean="0"/>
              <a:t>scheduling</a:t>
            </a:r>
            <a:endParaRPr lang="it-IT" sz="1200" dirty="0"/>
          </a:p>
        </p:txBody>
      </p:sp>
      <p:sp>
        <p:nvSpPr>
          <p:cNvPr id="17" name="Freccia a destra 16"/>
          <p:cNvSpPr/>
          <p:nvPr/>
        </p:nvSpPr>
        <p:spPr>
          <a:xfrm>
            <a:off x="2500298" y="5286388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3000364" y="4357694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 smtClean="0"/>
              <a:t>Throughput</a:t>
            </a:r>
            <a:r>
              <a:rPr lang="it-IT" sz="1200" dirty="0" smtClean="0"/>
              <a:t> </a:t>
            </a:r>
            <a:r>
              <a:rPr lang="it-IT" sz="1200" dirty="0" err="1" smtClean="0"/>
              <a:t>trends</a:t>
            </a:r>
            <a:endParaRPr lang="it-IT" sz="1200" dirty="0"/>
          </a:p>
        </p:txBody>
      </p:sp>
      <p:sp>
        <p:nvSpPr>
          <p:cNvPr id="19" name="Rettangolo 18"/>
          <p:cNvSpPr/>
          <p:nvPr/>
        </p:nvSpPr>
        <p:spPr>
          <a:xfrm>
            <a:off x="642910" y="2500306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072066" y="2714620"/>
            <a:ext cx="71438" cy="1428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500034" y="2357430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642910" y="2214554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681 0.00116 0.08681 0.0095 0.1217 -0.00439 C 0.12396 -0.00648 0.12691 -0.00763 0.12847 -0.01064 C 0.13004 -0.01365 0.13073 -0.01759 0.13299 -0.01967 C 0.13524 -0.02175 0.1375 -0.02361 0.13976 -0.02569 C 0.14097 -0.02662 0.14323 -0.0287 0.14323 -0.0287 C 0.14705 -0.03657 0.15278 -0.03888 0.1592 -0.04236 C 0.1625 -0.04699 0.1632 -0.05092 0.16701 -0.05439 C 0.16736 -0.05601 0.16736 -0.05787 0.16823 -0.05902 C 0.17014 -0.06157 0.175 -0.06504 0.175 -0.06504 C 0.18021 -0.07523 0.17761 -0.07152 0.18195 -0.07731 C 0.1849 -0.08958 0.19306 -0.09976 0.20226 -0.103 C 0.20504 -0.10856 0.20816 -0.10833 0.21146 -0.11365 C 0.2158 -0.12037 0.21701 -0.12662 0.22274 -0.13171 C 0.22413 -0.1368 0.2257 -0.14004 0.22847 -0.14398 C 0.23021 -0.14166 0.23125 -0.13865 0.23299 -0.13634 C 0.24063 -0.12638 0.23212 -0.14143 0.23976 -0.1287 C 0.24288 -0.12338 0.24514 -0.11736 0.25 -0.11504 C 0.25278 -0.10972 0.25278 -0.10648 0.25695 -0.103 C 0.25903 -0.09282 0.25573 -0.10277 0.26146 -0.09699 C 0.2625 -0.09583 0.26267 -0.09375 0.26372 -0.09236 C 0.26441 -0.09097 0.26597 -0.09027 0.26701 -0.08935 C 0.26858 -0.08356 0.27795 -0.06713 0.28195 -0.06365 C 0.28333 -0.0625 0.28507 -0.0618 0.28646 -0.06064 C 0.28767 -0.05972 0.28872 -0.05856 0.28976 -0.0574 C 0.29184 -0.05 0.29583 -0.04699 0.29896 -0.04074 C 0.30278 -0.0331 0.30451 -0.03101 0.31024 -0.02569 C 0.31354 -0.01898 0.31684 -0.01921 0.32274 -0.01666 C 0.325 -0.01574 0.32951 -0.01365 0.32951 -0.01365 C 0.33386 -0.00833 0.33906 -0.0081 0.34445 -0.00601 C 0.3467 -0.00138 0.34774 0.00301 0.35 0.00764 C 0.3507 0.01158 0.35156 0.01551 0.35226 0.01968 C 0.35278 0.02315 0.35208 0.02732 0.35347 0.03033 C 0.35486 0.03334 0.36024 0.03635 0.36024 0.03635 C 0.36441 0.03264 0.36458 0.02917 0.36823 0.02431 C 0.3724 0.02639 0.37257 0.02524 0.375 0.03195 C 0.37622 0.03519 0.37535 0.04005 0.37726 0.0426 C 0.38108 0.04769 0.38333 0.04815 0.3875 0.05 C 0.38872 0.04908 0.39028 0.04862 0.39097 0.047 C 0.39271 0.04283 0.39445 0.03334 0.39445 0.03334 C 0.39705 0.03403 0.40261 0.03403 0.40451 0.03797 C 0.40799 0.04468 0.40504 0.04607 0.41146 0.05162 C 0.41372 0.06112 0.41927 0.05718 0.42622 0.05602 C 0.42882 0.04537 0.42708 0.04954 0.43073 0.0426 C 0.43333 0.04306 0.43629 0.04237 0.43872 0.04399 C 0.4408 0.04537 0.43941 0.0507 0.44097 0.05301 C 0.44254 0.05556 0.44497 0.05695 0.4467 0.05926 C 0.45052 0.0588 0.45451 0.0595 0.45799 0.05764 C 0.4592 0.05718 0.45833 0.05417 0.4592 0.05301 C 0.4632 0.04769 0.4717 0.04399 0.47726 0.04399 " pathEditMode="relative" ptsTypes="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1782 C -0.00452 0.01574 -0.00886 0.01203 -0.01406 0.01018 C -0.02604 0.01365 -0.01493 0.00833 -0.02205 0.01782 C -0.02379 0.02013 -0.02986 0.02129 -0.03229 0.02245 C -0.03351 0.02199 -0.03472 0.02175 -0.03577 0.02083 C -0.03698 0.01967 -0.0375 0.01689 -0.03906 0.01643 C -0.04202 0.01574 -0.04514 0.01736 -0.04827 0.01782 C -0.05191 0.02106 -0.05295 0.02361 -0.05851 0.01944 C -0.06059 0.01782 -0.05938 0.01273 -0.06077 0.01018 C -0.06424 0.0037 -0.06441 0.00462 -0.06875 0.00277 C -0.07292 0.00462 -0.07465 0.00856 -0.079 0.01018 C -0.08959 0.00763 -0.08143 0.0118 -0.08577 0.00416 C -0.08733 0.00138 -0.0915 -0.00348 -0.0915 -0.00348 C -0.0974 -0.00209 -0.09983 0.00023 -0.10504 0.00277 C -0.11302 -0.00417 -0.12084 -0.01204 -0.129 -0.01852 C -0.13299 -0.02176 -0.13941 -0.02223 -0.14375 -0.02315 C -0.14948 -0.02709 -0.15174 -0.0338 -0.15625 -0.03982 C -0.15816 -0.04769 -0.16146 -0.05209 -0.1665 -0.05649 C -0.16893 -0.06644 -0.16545 -0.05533 -0.17101 -0.06389 C -0.1816 -0.0801 -0.16979 -0.0676 -0.18004 -0.07755 C -0.18212 -0.08565 -0.1849 -0.09422 -0.19028 -0.09885 C -0.19479 -0.10788 -0.19566 -0.11135 -0.19844 -0.12153 C -0.19879 -0.12362 -0.20139 -0.12269 -0.20278 -0.12315 C -0.20625 -0.13496 -0.20139 -0.12107 -0.20729 -0.12917 C -0.20816 -0.13033 -0.20764 -0.13241 -0.20851 -0.13357 C -0.21025 -0.13588 -0.21337 -0.13635 -0.21528 -0.1382 C -0.21806 -0.14399 -0.22084 -0.14538 -0.22552 -0.14723 C -0.229 -0.15 -0.23125 -0.15348 -0.23455 -0.15649 C -0.24497 -0.1551 -0.25139 -0.15163 -0.26077 -0.14723 C -0.26146 -0.14399 -0.26198 -0.14051 -0.26406 -0.1382 C -0.26615 -0.13588 -0.27101 -0.13218 -0.27101 -0.13218 C -0.27379 -0.12477 -0.27604 -0.11852 -0.28125 -0.11389 C -0.2882 -0.10047 -0.27865 -0.1169 -0.28681 -0.10788 C -0.29427 -0.09954 -0.28698 -0.10463 -0.29254 -0.09723 C -0.29358 -0.09584 -0.29497 -0.09538 -0.29601 -0.09422 C -0.3 -0.08982 -0.30261 -0.0838 -0.30625 -0.07917 C -0.30695 -0.07709 -0.30729 -0.07477 -0.30851 -0.07315 C -0.30938 -0.072 -0.31111 -0.07269 -0.31181 -0.07153 C -0.31285 -0.06991 -0.31215 -0.06713 -0.31302 -0.06551 C -0.31406 -0.06343 -0.31597 -0.06227 -0.31754 -0.06088 C -0.31979 -0.0588 -0.32205 -0.05695 -0.32431 -0.05487 C -0.32552 -0.05394 -0.32778 -0.05186 -0.32778 -0.05186 C -0.32813 -0.05024 -0.32952 -0.04862 -0.329 -0.04723 C -0.32847 -0.04584 -0.32448 -0.04676 -0.32552 -0.04584 C -0.32865 -0.04306 -0.33299 -0.04399 -0.33681 -0.04283 C -0.33802 -0.04121 -0.33889 -0.03936 -0.34028 -0.0382 C -0.34132 -0.03727 -0.34271 -0.03774 -0.34375 -0.03681 C -0.34514 -0.03565 -0.34601 -0.0338 -0.34705 -0.03218 C -0.34792 -0.03079 -0.34827 -0.02871 -0.34931 -0.02755 C -0.35209 -0.02454 -0.35955 -0.02315 -0.35955 -0.02315 C -0.37882 -0.00579 -0.39792 -0.0132 -0.42327 -0.0125 C -0.42778 -0.01158 -0.43229 -0.01065 -0.43681 -0.0095 C -0.43959 -0.0088 -0.44184 -0.00556 -0.44479 -0.00487 C -0.45261 -0.00325 -0.46163 -0.00348 -0.46979 -0.00348 " pathEditMode="relative" ptsTypes="ffffffffff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51 0.00139 0.00451 0.00046 0.00798 0.0044 C 0.00885 0.00532 0.0092 0.00717 0.01024 0.00764 C 0.01354 0.00879 0.01701 0.00856 0.02048 0.00903 C 0.02986 0.01342 0.03055 0.01412 0.04323 0.01504 C 0.05607 0.0162 0.08194 0.01805 0.08194 0.01805 C 0.11076 0.01666 0.10885 0.01643 0.13073 0.00764 C 0.13507 0.0037 0.13455 -0.00023 0.13871 -0.00463 C 0.1408 -0.00695 0.14548 -0.01065 0.14548 -0.01065 C 0.14791 -0.01968 0.15295 -0.02107 0.1592 -0.02269 C 0.16649 -0.02616 0.16163 -0.03241 0.16719 -0.03796 C 0.16944 -0.04005 0.1717 -0.0419 0.17396 -0.04398 C 0.175 -0.04491 0.17725 -0.04699 0.17725 -0.04699 C 0.17916 -0.05417 0.18385 -0.05949 0.18871 -0.06366 C 0.19583 -0.07824 0.18507 -0.05764 0.19548 -0.0713 C 0.19635 -0.07246 0.19618 -0.07431 0.1967 -0.0757 C 0.19722 -0.07685 0.19809 -0.07801 0.19896 -0.07894 C 0.20104 -0.08125 0.20573 -0.08496 0.20573 -0.08496 C 0.20729 -0.09074 0.20868 -0.09352 0.2125 -0.09699 C 0.2158 -0.10949 0.22048 -0.11597 0.22969 -0.11968 C 0.23316 -0.12454 0.2368 -0.12662 0.24097 -0.13033 C 0.24219 -0.12593 0.24184 -0.12084 0.24323 -0.11667 C 0.24496 -0.11134 0.25156 -0.10695 0.25469 -0.10301 C 0.25625 -0.09607 0.25712 -0.09421 0.26232 -0.09236 C 0.2658 -0.08588 0.26962 -0.08079 0.275 -0.07732 C 0.27743 -0.07246 0.27934 -0.06991 0.28281 -0.06667 C 0.28541 -0.0544 0.28194 -0.06505 0.2875 -0.05903 C 0.28854 -0.05787 0.28871 -0.05579 0.28975 -0.05463 C 0.29184 -0.05255 0.29462 -0.05185 0.2967 -0.05 C 0.29982 -0.04421 0.30121 -0.03889 0.30573 -0.03496 C 0.30607 -0.03334 0.30607 -0.03148 0.30694 -0.03033 C 0.30885 -0.02778 0.31146 -0.02639 0.31371 -0.02431 C 0.31788 -0.0206 0.31788 -0.01597 0.32274 -0.01366 C 0.32812 -0.00278 0.34219 0 0.35121 0.00139 C 0.36059 0.00555 0.35937 0.00509 0.36371 0.01666 C 0.36545 0.02129 0.36736 0.025 0.36823 0.03032 C 0.36962 0.04004 0.36875 0.05532 0.37725 0.05903 C 0.37847 0.05856 0.38021 0.05903 0.38073 0.05764 C 0.38125 0.05625 0.38316 0.04166 0.3842 0.03773 C 0.38489 0.03472 0.38646 0.0287 0.38646 0.0287 C 0.38715 0.03171 0.38837 0.03449 0.38871 0.03773 C 0.38975 0.04977 0.38663 0.06134 0.39444 0.06805 C 0.39965 0.0787 0.40677 0.07268 0.41371 0.06666 C 0.41441 0.06204 0.41493 0.05741 0.41597 0.05301 C 0.41649 0.05092 0.41666 0.04768 0.41823 0.04699 C 0.41857 0.04676 0.41944 0.05185 0.42048 0.05602 C 0.42222 0.06342 0.4243 0.06713 0.42847 0.07268 C 0.42969 0.07754 0.4342 0.08634 0.4342 0.08634 C 0.44479 0.06458 0.47118 0.05903 0.48975 0.05903 " pathEditMode="relative" ptsTypes="ffffffffffffffffffffffffffffffffffffffffffffffff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51 0.00139 0.00451 0.00046 0.00798 0.0044 C 0.00885 0.00532 0.0092 0.00717 0.01024 0.00764 C 0.01354 0.00879 0.01701 0.00856 0.02048 0.00903 C 0.02986 0.01342 0.03055 0.01412 0.04323 0.01504 C 0.05607 0.0162 0.08194 0.01805 0.08194 0.01805 C 0.11076 0.01666 0.10885 0.01643 0.13073 0.00764 C 0.13507 0.0037 0.13455 -0.00023 0.13871 -0.00463 C 0.1408 -0.00695 0.14548 -0.01065 0.14548 -0.01065 C 0.14791 -0.01968 0.15295 -0.02107 0.1592 -0.02269 C 0.16649 -0.02616 0.16163 -0.03241 0.16719 -0.03796 C 0.16944 -0.04005 0.1717 -0.0419 0.17396 -0.04398 C 0.175 -0.04491 0.17725 -0.04699 0.17725 -0.04699 C 0.17916 -0.05417 0.18385 -0.05949 0.18871 -0.06366 C 0.19583 -0.07824 0.18507 -0.05764 0.19548 -0.0713 C 0.19635 -0.07246 0.19618 -0.07431 0.1967 -0.0757 C 0.19722 -0.07685 0.19809 -0.07801 0.19896 -0.07894 C 0.20104 -0.08125 0.20573 -0.08496 0.20573 -0.08496 C 0.20729 -0.09074 0.20868 -0.09352 0.2125 -0.09699 C 0.2158 -0.10949 0.22048 -0.11597 0.22969 -0.11968 C 0.23316 -0.12454 0.2368 -0.12662 0.24097 -0.13033 C 0.24219 -0.12593 0.24184 -0.12084 0.24323 -0.11667 C 0.24496 -0.11134 0.25156 -0.10695 0.25469 -0.10301 C 0.25625 -0.09607 0.25712 -0.09421 0.26232 -0.09236 C 0.2658 -0.08588 0.26962 -0.08079 0.275 -0.07732 C 0.27743 -0.07246 0.27934 -0.06991 0.28281 -0.06667 C 0.28541 -0.0544 0.28194 -0.06505 0.2875 -0.05903 C 0.28854 -0.05787 0.28871 -0.05579 0.28975 -0.05463 C 0.29184 -0.05255 0.29462 -0.05185 0.2967 -0.05 C 0.29982 -0.04421 0.30121 -0.03889 0.30573 -0.03496 C 0.30607 -0.03334 0.30607 -0.03148 0.30694 -0.03033 C 0.30885 -0.02778 0.31146 -0.02639 0.31371 -0.02431 C 0.31788 -0.0206 0.31788 -0.01597 0.32274 -0.01366 C 0.32812 -0.00278 0.34219 0 0.35121 0.00139 C 0.36059 0.00555 0.35937 0.00509 0.36371 0.01666 C 0.36545 0.02129 0.36736 0.025 0.36823 0.03032 C 0.36962 0.04004 0.36875 0.05532 0.37725 0.05903 C 0.37847 0.05856 0.38021 0.05903 0.38073 0.05764 C 0.38125 0.05625 0.38316 0.04166 0.3842 0.03773 C 0.38489 0.03472 0.38646 0.0287 0.38646 0.0287 C 0.38715 0.03171 0.38837 0.03449 0.38871 0.03773 C 0.38975 0.04977 0.38663 0.06134 0.39444 0.06805 C 0.39965 0.0787 0.40677 0.07268 0.41371 0.06666 C 0.41441 0.06204 0.41493 0.05741 0.41597 0.05301 C 0.41649 0.05092 0.41666 0.04768 0.41823 0.04699 C 0.41857 0.04676 0.41944 0.05185 0.42048 0.05602 C 0.42222 0.06342 0.4243 0.06713 0.42847 0.07268 C 0.42969 0.07754 0.4342 0.08634 0.4342 0.08634 C 0.44479 0.06458 0.47118 0.05903 0.48975 0.05903 " pathEditMode="relative" ptsTypes="ffffffffffffffffffffffffffffffffffffffffffffffff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TCP </a:t>
            </a:r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7" name="Segnaposto contenuto 6" descr="Intersection_ref_scenario_TCPacc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87" y="1202002"/>
            <a:ext cx="8319499" cy="4727328"/>
          </a:xfrm>
        </p:spPr>
      </p:pic>
      <p:sp>
        <p:nvSpPr>
          <p:cNvPr id="10" name="Freccia a destra 9"/>
          <p:cNvSpPr/>
          <p:nvPr/>
        </p:nvSpPr>
        <p:spPr>
          <a:xfrm>
            <a:off x="1000100" y="3214686"/>
            <a:ext cx="500066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sinistra 10"/>
          <p:cNvSpPr/>
          <p:nvPr/>
        </p:nvSpPr>
        <p:spPr>
          <a:xfrm>
            <a:off x="2000232" y="3000372"/>
            <a:ext cx="500066" cy="2143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2786050" y="2786058"/>
            <a:ext cx="500066" cy="21431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2786050" y="2571744"/>
            <a:ext cx="500066" cy="21431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2786050" y="2357430"/>
            <a:ext cx="500066" cy="21431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2786050" y="2143116"/>
            <a:ext cx="500066" cy="21431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6429388" y="3571876"/>
            <a:ext cx="42862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sinistra 17"/>
          <p:cNvSpPr/>
          <p:nvPr/>
        </p:nvSpPr>
        <p:spPr>
          <a:xfrm>
            <a:off x="7715272" y="3786190"/>
            <a:ext cx="500066" cy="2143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su 18"/>
          <p:cNvSpPr/>
          <p:nvPr/>
        </p:nvSpPr>
        <p:spPr>
          <a:xfrm>
            <a:off x="2357422" y="3786190"/>
            <a:ext cx="357190" cy="107157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su 19"/>
          <p:cNvSpPr/>
          <p:nvPr/>
        </p:nvSpPr>
        <p:spPr>
          <a:xfrm>
            <a:off x="5857884" y="3786190"/>
            <a:ext cx="357190" cy="107157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8585E-6 L 0.13507 -0.0053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00555 L -0.12205 -0.0004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63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6152E-6 L 0.175 -0.0048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94E-6 L -0.15053 -0.0046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PEP </a:t>
            </a:r>
            <a:r>
              <a:rPr lang="it-IT" dirty="0" err="1" smtClean="0"/>
              <a:t>vulnerability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7" name="Segnaposto contenuto 6" descr="Intersection_ref_scenario_PEPvuln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816" y="1214422"/>
            <a:ext cx="7643836" cy="3732716"/>
          </a:xfrm>
        </p:spPr>
      </p:pic>
      <p:sp>
        <p:nvSpPr>
          <p:cNvPr id="8" name="CasellaDiTesto 7"/>
          <p:cNvSpPr txBox="1"/>
          <p:nvPr/>
        </p:nvSpPr>
        <p:spPr>
          <a:xfrm>
            <a:off x="500034" y="5000636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err="1" smtClean="0"/>
              <a:t>PEPs</a:t>
            </a:r>
            <a:r>
              <a:rPr lang="it-IT" dirty="0" smtClean="0"/>
              <a:t> terminate </a:t>
            </a:r>
            <a:r>
              <a:rPr lang="it-IT" dirty="0" err="1" smtClean="0"/>
              <a:t>conns</a:t>
            </a:r>
            <a:r>
              <a:rPr lang="it-IT" dirty="0" smtClean="0"/>
              <a:t>, </a:t>
            </a:r>
            <a:r>
              <a:rPr lang="it-IT" dirty="0" err="1" smtClean="0"/>
              <a:t>grab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TCP </a:t>
            </a:r>
            <a:r>
              <a:rPr lang="it-IT" dirty="0" err="1" smtClean="0"/>
              <a:t>packets</a:t>
            </a:r>
            <a:r>
              <a:rPr lang="it-IT" dirty="0" smtClean="0"/>
              <a:t> (in </a:t>
            </a:r>
            <a:r>
              <a:rPr lang="it-IT" dirty="0" err="1" smtClean="0"/>
              <a:t>plain</a:t>
            </a:r>
            <a:r>
              <a:rPr lang="it-IT" dirty="0" smtClean="0"/>
              <a:t> text) and </a:t>
            </a:r>
            <a:r>
              <a:rPr lang="it-IT" dirty="0" err="1" smtClean="0"/>
              <a:t>re-route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in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connections</a:t>
            </a:r>
            <a:endParaRPr lang="it-IT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TCP PEP are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compatible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IPsec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olidFill>
                  <a:srgbClr val="FF0000"/>
                </a:solidFill>
                <a:sym typeface="Wingdings" pitchFamily="2" charset="2"/>
              </a:rPr>
              <a:t>Lost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Wingdings" pitchFamily="2" charset="2"/>
              </a:rPr>
              <a:t>of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Wingdings" pitchFamily="2" charset="2"/>
              </a:rPr>
              <a:t>confidentiality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dirty="0" smtClean="0">
                <a:sym typeface="Wingdings" pitchFamily="2" charset="2"/>
              </a:rPr>
              <a:t>on PEP</a:t>
            </a:r>
          </a:p>
          <a:p>
            <a:pPr lvl="1">
              <a:buFont typeface="Arial" pitchFamily="34" charset="0"/>
              <a:buChar char="•"/>
            </a:pPr>
            <a:r>
              <a:rPr lang="it-IT" dirty="0" err="1" smtClean="0">
                <a:sym typeface="Wingdings" pitchFamily="2" charset="2"/>
              </a:rPr>
              <a:t>Maliciously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changing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routing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rules</a:t>
            </a:r>
            <a:r>
              <a:rPr lang="it-IT" dirty="0" smtClean="0">
                <a:sym typeface="Wingdings" pitchFamily="2" charset="2"/>
              </a:rPr>
              <a:t>, TCP </a:t>
            </a:r>
            <a:r>
              <a:rPr lang="it-IT" dirty="0" err="1" smtClean="0">
                <a:sym typeface="Wingdings" pitchFamily="2" charset="2"/>
              </a:rPr>
              <a:t>packet</a:t>
            </a:r>
            <a:r>
              <a:rPr lang="it-IT" dirty="0" smtClean="0">
                <a:sym typeface="Wingdings" pitchFamily="2" charset="2"/>
              </a:rPr>
              <a:t> can </a:t>
            </a:r>
            <a:r>
              <a:rPr lang="it-IT" dirty="0" err="1" smtClean="0">
                <a:sym typeface="Wingdings" pitchFamily="2" charset="2"/>
              </a:rPr>
              <a:t>be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dropped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after</a:t>
            </a:r>
            <a:r>
              <a:rPr lang="it-IT" dirty="0" smtClean="0">
                <a:sym typeface="Wingdings" pitchFamily="2" charset="2"/>
              </a:rPr>
              <a:t> ACK </a:t>
            </a:r>
            <a:r>
              <a:rPr lang="it-IT" dirty="0" err="1" smtClean="0">
                <a:sym typeface="Wingdings" pitchFamily="2" charset="2"/>
              </a:rPr>
              <a:t>transmission</a:t>
            </a:r>
            <a:r>
              <a:rPr lang="it-IT" dirty="0" smtClean="0">
                <a:sym typeface="Wingdings" pitchFamily="2" charset="2"/>
              </a:rPr>
              <a:t>  </a:t>
            </a:r>
            <a:r>
              <a:rPr lang="it-IT" b="1" dirty="0" err="1" smtClean="0">
                <a:solidFill>
                  <a:srgbClr val="FF0000"/>
                </a:solidFill>
                <a:sym typeface="Wingdings" pitchFamily="2" charset="2"/>
              </a:rPr>
              <a:t>Lost</a:t>
            </a:r>
            <a:r>
              <a:rPr lang="it-IT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sym typeface="Wingdings" pitchFamily="2" charset="2"/>
              </a:rPr>
              <a:t>of</a:t>
            </a:r>
            <a:r>
              <a:rPr lang="it-IT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sym typeface="Wingdings" pitchFamily="2" charset="2"/>
              </a:rPr>
              <a:t>reliability</a:t>
            </a:r>
            <a:r>
              <a:rPr lang="it-IT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sym typeface="Wingdings" pitchFamily="2" charset="2"/>
              </a:rPr>
              <a:t>of</a:t>
            </a:r>
            <a:r>
              <a:rPr lang="it-IT" b="1" dirty="0" smtClean="0">
                <a:solidFill>
                  <a:srgbClr val="FF0000"/>
                </a:solidFill>
                <a:sym typeface="Wingdings" pitchFamily="2" charset="2"/>
              </a:rPr>
              <a:t> TCP!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214414" y="3214686"/>
            <a:ext cx="57150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SYN</a:t>
            </a:r>
            <a:endParaRPr lang="it-IT" sz="1200" dirty="0"/>
          </a:p>
        </p:txBody>
      </p:sp>
      <p:sp>
        <p:nvSpPr>
          <p:cNvPr id="10" name="Rettangolo 9"/>
          <p:cNvSpPr/>
          <p:nvPr/>
        </p:nvSpPr>
        <p:spPr>
          <a:xfrm>
            <a:off x="7858148" y="3429000"/>
            <a:ext cx="64294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SYN-ACK</a:t>
            </a:r>
            <a:endParaRPr lang="it-IT" sz="1200" dirty="0"/>
          </a:p>
        </p:txBody>
      </p:sp>
      <p:sp>
        <p:nvSpPr>
          <p:cNvPr id="11" name="Rettangolo 10"/>
          <p:cNvSpPr/>
          <p:nvPr/>
        </p:nvSpPr>
        <p:spPr>
          <a:xfrm>
            <a:off x="1142976" y="3357562"/>
            <a:ext cx="57150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ACK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00034" y="150017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Connection OK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929454" y="148803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Connection OK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285852" y="3643314"/>
            <a:ext cx="214314" cy="214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2714612" y="3000372"/>
            <a:ext cx="214314" cy="2143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214414" y="3857628"/>
            <a:ext cx="214314" cy="214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2857488" y="2857496"/>
            <a:ext cx="214314" cy="2143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2928926" y="3143248"/>
            <a:ext cx="214314" cy="214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642910" y="185736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Transfer </a:t>
            </a:r>
            <a:r>
              <a:rPr lang="it-IT" dirty="0" err="1" smtClean="0">
                <a:solidFill>
                  <a:srgbClr val="FF0000"/>
                </a:solidFill>
              </a:rPr>
              <a:t>completed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715140" y="1928802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Connection Timeout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14 -0.00462 0.03889 -0.01295 0.0585 -0.02058 C 0.07448 -0.02682 0.09149 -0.02937 0.10764 -0.03492 C 0.12083 -0.06013 0.09861 -0.1006 0.1184 -0.11887 C 0.12257 -0.11031 0.12378 -0.10175 0.12621 -0.09227 C 0.12691 -0.07099 0.12413 -0.04879 0.12916 -0.02867 C 0.12968 -0.02659 0.13229 -0.02729 0.13385 -0.02659 C 0.13645 -0.02729 0.14444 -0.02844 0.14774 -0.03075 C 0.15104 -0.03307 0.15694 -0.03885 0.15694 -0.03885 C 0.15902 -0.04301 0.16041 -0.04787 0.16302 -0.05134 C 0.16423 -0.05296 0.16649 -0.05157 0.1677 -0.05319 C 0.16892 -0.05481 0.16805 -0.05781 0.16927 -0.05943 C 0.17187 -0.0629 0.17534 -0.06498 0.17847 -0.06776 C 0.18211 -0.07099 0.18454 -0.07585 0.18767 -0.08001 C 0.19027 -0.08348 0.19687 -0.08811 0.19687 -0.08811 C 0.19982 -0.09967 0.2026 -0.10152 0.21076 -0.10869 C 0.21232 -0.11008 0.21545 -0.11262 0.21545 -0.11262 C 0.21753 -0.12187 0.22135 -0.1228 0.2276 -0.12719 C 0.23211 -0.13575 0.23906 -0.14223 0.24461 -0.14963 C 0.25642 -0.16535 0.25069 -0.15055 0.2585 -0.16396 C 0.26076 -0.1679 0.26145 -0.17345 0.26458 -0.17622 C 0.2677 -0.179 0.27378 -0.18455 0.27378 -0.18455 C 0.2743 -0.18663 0.27413 -0.18917 0.27534 -0.19056 C 0.27656 -0.19218 0.27864 -0.19125 0.28003 -0.19264 C 0.28246 -0.19495 0.2835 -0.19912 0.28611 -0.20097 C 0.29045 -0.20397 0.3 -0.20698 0.3 -0.20698 C 0.30364 -0.22178 0.29809 -0.20444 0.30764 -0.21716 C 0.30885 -0.21877 0.30798 -0.22178 0.3092 -0.2234 C 0.31076 -0.22548 0.31336 -0.22618 0.31545 -0.22756 C 0.32048 -0.23774 0.32309 -0.23566 0.33229 -0.23358 C 0.33958 -0.21924 0.33645 -0.22548 0.34149 -0.21531 C 0.34357 -0.21114 0.34757 -0.20976 0.35069 -0.20698 C 0.35243 -0.20536 0.35364 -0.20282 0.35538 -0.20097 C 0.35677 -0.19935 0.35833 -0.19819 0.36007 -0.1968 C 0.36232 -0.1864 0.37152 -0.17391 0.37847 -0.16813 C 0.38177 -0.15957 0.38333 -0.15333 0.3875 -0.14546 C 0.39132 -0.12673 0.38611 -0.14639 0.39392 -0.13321 C 0.39479 -0.13159 0.39461 -0.12904 0.39531 -0.12719 C 0.39791 -0.12025 0.39843 -0.12095 0.40312 -0.11679 C 0.40399 -0.1147 0.40468 -0.11216 0.40607 -0.11077 C 0.40729 -0.10939 0.40937 -0.11031 0.41076 -0.10869 C 0.41198 -0.10707 0.41111 -0.10407 0.41232 -0.10245 C 0.41475 -0.09921 0.41892 -0.09921 0.42135 -0.09643 C 0.42639 -0.09112 0.42934 -0.08371 0.43385 -0.07793 C 0.43698 -0.06961 0.43715 -0.06475 0.44305 -0.05943 C 0.44652 -0.04509 0.44166 -0.06082 0.44913 -0.04926 C 0.45416 -0.04186 0.45764 -0.03191 0.46007 -0.02266 C 0.46823 -0.03908 0.46423 -0.0444 0.46302 -0.06961 C 0.46371 -0.08811 0.45972 -0.10314 0.47083 -0.11262 C 0.47239 -0.11124 0.4743 -0.11077 0.47534 -0.10869 C 0.47708 -0.10499 0.47829 -0.09643 0.47829 -0.09643 C 0.47951 -0.06637 0.48264 -0.03376 0.47691 -0.00416 C 0.48003 -0.00277 0.48368 -0.00185 0.48611 0.00209 C 0.48698 0.0037 0.4868 0.00625 0.48767 0.0081 C 0.4901 0.01272 0.49357 0.0155 0.49687 0.01851 C 0.49895 0.0266 0.50156 0.02799 0.50746 0.03076 C 0.52014 0.0266 0.50816 0.03215 0.51823 0.02244 C 0.52083 0.01989 0.52586 0.01781 0.52916 0.01642 C 0.53073 0.01712 0.53264 0.01689 0.53385 0.01851 C 0.53524 0.02036 0.5375 0.034 0.53993 0.03886 C 0.56093 0.03562 0.54826 0.0414 0.5585 0.03076 C 0.56145 0.02776 0.5677 0.02244 0.5677 0.02244 C 0.57639 0.0303 0.57083 0.03284 0.57691 0.04094 C 0.57951 0.04441 0.58611 0.04926 0.58611 0.04926 C 0.59045 0.04788 0.59375 0.04765 0.59687 0.04302 C 0.5993 0.03932 0.60312 0.03076 0.60312 0.03076 C 0.60555 0.03192 0.61076 0.03377 0.61232 0.03678 C 0.61354 0.03909 0.61319 0.04233 0.61389 0.0451 C 0.61649 0.05435 0.61961 0.05643 0.62621 0.05944 C 0.63576 0.0562 0.64305 0.04926 0.65225 0.0451 C 0.67187 0.04765 0.67361 0.04903 0.69531 0.04718 C 0.69739 0.0458 0.70156 0.04302 0.70156 0.04302 " pathEditMode="relative" ptsTypes="fffffffffffffffffffffffffffffffffffffffffffffffffffffffffffffffffffffffA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927 -0.00209 -0.03784 -0.00764 -0.05694 -0.01041 C -0.07309 -0.00509 -0.05625 -0.01319 -0.06458 -0.00209 C -0.06666 0.00069 -0.08142 0.00878 -0.08472 0.01017 C -0.08975 0.00948 -0.09496 0.00971 -0.1 0.00809 C -0.10746 0.00578 -0.10277 -0.00047 -0.11076 -0.00417 C -0.11423 -0.01342 -0.11597 -0.01527 -0.12309 -0.01851 C -0.13593 -0.01642 -0.13454 -0.01504 -0.14461 -0.01041 C -0.1493 -0.01111 -0.15381 -0.01157 -0.1585 -0.01249 C -0.16006 -0.01272 -0.16197 -0.01272 -0.16319 -0.01434 C -0.16753 -0.02012 -0.16579 -0.02961 -0.17083 -0.03493 C -0.17204 -0.03631 -0.17395 -0.03608 -0.17534 -0.03701 C -0.18333 -0.04233 -0.19131 -0.04626 -0.2 -0.04926 C -0.21579 -0.07031 -0.19496 -0.10939 -0.21545 -0.12304 C -0.22656 -0.11286 -0.2217 -0.09297 -0.22621 -0.07794 C -0.2269 -0.07563 -0.22916 -0.07517 -0.23072 -0.07378 C -0.24322 -0.07933 -0.23836 -0.09829 -0.24461 -0.11078 C -0.24791 -0.11749 -0.25243 -0.12234 -0.25538 -0.12928 C -0.26336 -0.14871 -0.25746 -0.142 -0.26614 -0.14963 C -0.27118 -0.16952 -0.26319 -0.142 -0.27239 -0.16004 C -0.27638 -0.1679 -0.27447 -0.18086 -0.27847 -0.18872 C -0.27968 -0.19103 -0.28177 -0.19242 -0.28315 -0.19473 C -0.28437 -0.19658 -0.28489 -0.19913 -0.28611 -0.20098 C -0.28906 -0.20537 -0.29548 -0.21323 -0.29548 -0.21323 C -0.29895 -0.2285 -0.29375 -0.21092 -0.30156 -0.22341 C -0.3026 -0.22503 -0.30225 -0.2278 -0.30312 -0.22965 C -0.30746 -0.23798 -0.31406 -0.24052 -0.31996 -0.24607 C -0.32725 -0.26041 -0.32656 -0.25926 -0.33854 -0.26642 C -0.34149 -0.26827 -0.34774 -0.27059 -0.34774 -0.27059 C -0.35607 -0.27822 -0.35572 -0.27059 -0.36458 -0.27475 C -0.36822 -0.27406 -0.37204 -0.27475 -0.37534 -0.27267 C -0.37708 -0.27174 -0.3769 -0.26804 -0.37847 -0.26642 C -0.38159 -0.26319 -0.38576 -0.26272 -0.38923 -0.26041 C -0.39791 -0.24307 -0.38663 -0.26296 -0.39687 -0.25209 C -0.39826 -0.25047 -0.39861 -0.24769 -0.4 -0.24607 C -0.4052 -0.23937 -0.40364 -0.24399 -0.4092 -0.23983 C -0.41267 -0.23728 -0.41927 -0.23104 -0.42309 -0.22757 C -0.4375 -0.21439 -0.41979 -0.22803 -0.43072 -0.21531 C -0.43715 -0.20768 -0.44565 -0.20121 -0.45381 -0.19889 C -0.45798 -0.19057 -0.45503 -0.19358 -0.46163 -0.1908 C -0.46475 -0.18941 -0.47083 -0.18664 -0.47083 -0.18664 C -0.47395 -0.18386 -0.4769 -0.18109 -0.48003 -0.17831 C -0.48159 -0.17692 -0.48472 -0.17438 -0.48472 -0.17438 C -0.49027 -0.16259 -0.49895 -0.15449 -0.50781 -0.14755 C -0.51388 -0.1427 -0.51961 -0.13391 -0.52621 -0.13136 C -0.5309 -0.11841 -0.52934 -0.11587 -0.53697 -0.11078 C -0.53836 -0.10986 -0.5401 -0.10963 -0.54149 -0.1087 C -0.54479 -0.10639 -0.55086 -0.10061 -0.55086 -0.10061 C -0.56493 -0.10708 -0.55815 -0.14478 -0.5585 -0.15588 C -0.56319 -0.15472 -0.56892 -0.15611 -0.57239 -0.15172 C -0.57673 -0.14593 -0.57656 -0.12026 -0.57847 -0.11494 C -0.58159 -0.10662 -0.5835 -0.10176 -0.58923 -0.09644 C -0.59131 -0.09228 -0.5934 -0.08835 -0.59548 -0.08419 C -0.59739 -0.08049 -0.59774 -0.0754 -0.6 -0.07193 C -0.60104 -0.07031 -0.60312 -0.07054 -0.60468 -0.06985 C -0.62413 -0.05181 -0.65034 -0.06915 -0.67239 -0.05944 C -0.67395 -0.05736 -0.67517 -0.05505 -0.6769 -0.05343 C -0.67881 -0.05158 -0.68142 -0.05135 -0.68315 -0.04926 C -0.68454 -0.04765 -0.68472 -0.04464 -0.68611 -0.04325 C -0.68888 -0.04024 -0.69253 -0.03955 -0.69548 -0.03701 C -0.696 -0.03493 -0.69565 -0.03238 -0.69687 -0.03076 C -0.7026 -0.02313 -0.70156 -0.03446 -0.70156 -0.02475 " pathEditMode="relative" ptsTypes="fffffffffffffffffffffffffffffffffffffffffffffffffffffffffffffA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42 0.00185 0.01788 0.00393 0.02778 0.00832 C 0.02934 0.00694 0.03056 0.00509 0.03229 0.00416 C 0.03524 0.00231 0.04149 0 0.04149 0 C 0.04878 -0.01411 0.03993 0.00023 0.04931 -0.0081 C 0.06042 -0.01827 0.0474 -0.0111 0.05851 -0.01827 C 0.06667 -0.02359 0.07552 -0.02614 0.08316 -0.03261 C 0.08958 -0.04603 0.08212 -0.03331 0.0908 -0.04094 C 0.10243 -0.05111 0.08872 -0.04394 0.1 -0.04903 C 0.10972 -0.06198 0.11441 -0.05782 0.13073 -0.05944 C 0.13785 -0.06152 0.14062 -0.06221 0.14306 -0.0717 C 0.14253 -0.07447 0.13993 -0.07771 0.14149 -0.07979 C 0.14271 -0.08141 0.14375 -0.07586 0.14462 -0.07378 C 0.14531 -0.07193 0.14549 -0.06938 0.14618 -0.06753 C 0.14861 -0.06106 0.15851 -0.05319 0.15851 -0.05319 C 0.16111 -0.05389 0.16372 -0.05389 0.16615 -0.05528 C 0.16944 -0.05736 0.17535 -0.06337 0.17535 -0.06337 C 0.17587 -0.06545 0.17569 -0.06823 0.17691 -0.06961 C 0.17951 -0.07262 0.18316 -0.07355 0.18611 -0.07563 C 0.18941 -0.07794 0.19427 -0.08326 0.19687 -0.08603 C 0.2 -0.09783 0.19618 -0.0865 0.20312 -0.09829 C 0.21285 -0.11494 0.20486 -0.10662 0.21389 -0.11471 C 0.22274 -0.13159 0.21111 -0.11194 0.22153 -0.12281 C 0.225 -0.12627 0.22691 -0.13252 0.23073 -0.13506 C 0.23611 -0.13876 0.24444 -0.142 0.24931 -0.14755 C 0.25156 -0.1501 0.25312 -0.1531 0.25538 -0.15565 C 0.25937 -0.16004 0.26771 -0.1679 0.26771 -0.1679 C 0.26875 -0.16998 0.26944 -0.17253 0.27083 -0.17415 C 0.27361 -0.17738 0.28003 -0.18224 0.28003 -0.18224 C 0.2842 -0.19034 0.28299 -0.19311 0.28924 -0.19866 C 0.29132 -0.20676 0.29323 -0.21022 0.29844 -0.21508 C 0.30191 -0.22433 0.30972 -0.23474 0.31701 -0.2396 C 0.31997 -0.24145 0.32622 -0.24376 0.32622 -0.24376 C 0.33437 -0.24306 0.34271 -0.2433 0.35087 -0.24168 C 0.36024 -0.23983 0.36146 -0.22202 0.37222 -0.21716 C 0.37691 -0.2093 0.38333 -0.20282 0.3875 -0.1945 C 0.3908 -0.18825 0.39549 -0.17553 0.4 -0.16998 C 0.40573 -0.16282 0.41076 -0.15403 0.41528 -0.14547 C 0.41806 -0.13136 0.41962 -0.12928 0.42917 -0.12072 C 0.43299 -0.10639 0.44375 -0.09459 0.45382 -0.08812 C 0.4625 -0.07031 0.45087 -0.09112 0.46163 -0.07979 C 0.46302 -0.0784 0.46337 -0.0754 0.46441 -0.07378 C 0.4658 -0.07193 0.46771 -0.071 0.4691 -0.06961 C 0.47292 -0.06221 0.47465 -0.05065 0.48003 -0.0451 C 0.48212 -0.04302 0.48437 -0.0414 0.48611 -0.03886 C 0.49288 -0.02961 0.48437 -0.034 0.49531 -0.03076 C 0.49687 -0.02937 0.49878 -0.02845 0.5 -0.0266 C 0.50087 -0.02498 0.50017 -0.02174 0.50156 -0.02035 C 0.50295 -0.0185 0.50556 -0.0192 0.50747 -0.01827 C 0.52483 -0.00995 0.52205 -0.01018 0.54306 -0.0081 C 0.5441 -0.00393 0.54514 0 0.54618 0.00416 C 0.54705 0.00763 0.55122 0.00763 0.55382 0.00832 C 0.56042 0.0104 0.56701 0.01179 0.57378 0.01249 C 0.58611 0.01387 0.59844 0.01364 0.61076 0.01434 C 0.6184 0.01572 0.625 0.01734 0.63229 0.02058 C 0.66337 0.01526 0.64045 0.0185 0.70156 0.0185 " pathEditMode="relative" ptsTypes="fffffffffffffffffffffffffffffffffffffffffffffffffffffff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77 0.00994 0.02396 0.00324 0.03542 -0.00208 C 0.04375 -0.00578 0.05157 -0.01041 0.0599 -0.01434 C 0.06806 -0.01804 0.07188 -0.02683 0.07848 -0.03284 C 0.08994 -0.04325 0.0757 -0.02521 0.08768 -0.03885 C 0.10191 -0.05504 0.08698 -0.04117 0.09844 -0.05134 C 0.10122 -0.05643 0.10973 -0.06915 0.11389 -0.07169 C 0.11684 -0.07331 0.12309 -0.07586 0.12309 -0.07586 C 0.13976 -0.09135 0.11615 -0.07031 0.1323 -0.0821 C 0.13559 -0.08441 0.1415 -0.09019 0.1415 -0.09019 C 0.14375 -0.09482 0.14497 -0.10083 0.14775 -0.10453 " pathEditMode="relative" ptsTypes="ffffffffff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198 0.00301 -0.02726 -0.00161 -0.05695 0.01018 C -0.06406 0.01666 -0.06493 0.02267 -0.07379 0.0266 C -0.07622 0.03608 -0.07899 0.03678 -0.08611 0.03886 C -0.09306 0.05273 -0.10712 0.05204 -0.11684 0.06152 C -0.13455 0.07864 -0.11076 0.05782 -0.12448 0.07378 C -0.12726 0.07702 -0.13386 0.0821 -0.13386 0.0821 C -0.13854 0.09159 -0.14306 0.09228 -0.1507 0.09228 " pathEditMode="relative" ptsTypes="fffffff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74 -0.10453 L 0.14305 0.1315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4" presetClass="entr" presetSubtype="16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17 -0.0007 0.00851 -0.00024 0.01232 -0.00209 C 0.02239 -0.00717 0.01805 -0.01064 0.02465 -0.01851 C 0.02743 -0.02174 0.03073 -0.02382 0.03385 -0.0266 C 0.03576 -0.02822 0.03663 -0.03123 0.03854 -0.03284 C 0.04514 -0.03816 0.05955 -0.03978 0.06476 -0.04094 C 0.06632 -0.04233 0.06771 -0.04395 0.06927 -0.0451 C 0.07066 -0.04603 0.07257 -0.04603 0.07396 -0.04718 C 0.08559 -0.05736 0.07187 -0.05019 0.08316 -0.05528 C 0.09184 -0.07262 0.08055 -0.05273 0.0908 -0.0636 C 0.10104 -0.07447 0.08611 -0.06545 0.09861 -0.07378 C 0.10989 -0.08141 0.12344 -0.08072 0.13542 -0.08604 C 0.14097 -0.08858 0.14548 -0.09297 0.15087 -0.09621 C 0.15382 -0.09783 0.16007 -0.10037 0.16007 -0.10037 C 0.16354 -0.10708 0.1651 -0.10662 0.16163 -0.10662 " pathEditMode="relative" ptsTypes="ffffffffffffffA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29 0.0007 -0.02257 0.00093 -0.03386 0.00208 C -0.03542 0.00232 -0.0375 0.00255 -0.03837 0.00417 C -0.0566 0.03839 -0.02934 0.00023 -0.04618 0.02267 C -0.04809 0.03007 -0.05504 0.03886 -0.06007 0.04302 C -0.06441 0.05227 -0.06632 0.04903 -0.07222 0.05551 C -0.07396 0.05736 -0.075 0.06013 -0.07691 0.06152 C -0.07969 0.0636 -0.08611 0.06568 -0.08611 0.06568 C -0.08715 0.06776 -0.08768 0.07054 -0.08924 0.07193 C -0.09531 0.07701 -0.10938 0.08072 -0.11684 0.08418 C -0.1191 0.08511 -0.12101 0.08696 -0.12309 0.08812 C -0.12604 0.08973 -0.12917 0.09089 -0.13229 0.09228 C -0.13386 0.09297 -0.13698 0.09436 -0.13698 0.09436 C -0.14115 0.09367 -0.14531 0.09343 -0.14931 0.09228 C -0.16441 0.08788 -0.15434 0.08812 -0.16007 0.08812 " pathEditMode="relative" ptsTypes="ffffffffffffffA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8" presetClass="exit" presetSubtype="16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/>
      <p:bldP spid="13" grpId="0"/>
      <p:bldP spid="14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Intrusion</a:t>
            </a:r>
            <a:r>
              <a:rPr lang="it-IT" dirty="0" smtClean="0"/>
              <a:t> Detection System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7" name="Segnaposto contenuto 6" descr="Intersection_ref_scenario_ID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9761" y="1214438"/>
            <a:ext cx="8064453" cy="4937125"/>
          </a:xfrm>
        </p:spPr>
      </p:pic>
      <p:sp>
        <p:nvSpPr>
          <p:cNvPr id="8" name="Fumetto 1 7"/>
          <p:cNvSpPr/>
          <p:nvPr/>
        </p:nvSpPr>
        <p:spPr>
          <a:xfrm>
            <a:off x="5572132" y="1142984"/>
            <a:ext cx="1785950" cy="642942"/>
          </a:xfrm>
          <a:prstGeom prst="wedgeRectCallout">
            <a:avLst>
              <a:gd name="adj1" fmla="val -30874"/>
              <a:gd name="adj2" fmla="val 1281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1. Monitor SYN and FIN record 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9" name="Fumetto 1 8"/>
          <p:cNvSpPr/>
          <p:nvPr/>
        </p:nvSpPr>
        <p:spPr>
          <a:xfrm>
            <a:off x="7358050" y="1214422"/>
            <a:ext cx="1785950" cy="642942"/>
          </a:xfrm>
          <a:prstGeom prst="wedgeRectCallout">
            <a:avLst>
              <a:gd name="adj1" fmla="val -77348"/>
              <a:gd name="adj2" fmla="val 22222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2</a:t>
            </a:r>
            <a:r>
              <a:rPr lang="it-IT" sz="1400" dirty="0" smtClean="0">
                <a:solidFill>
                  <a:schemeClr val="tx1"/>
                </a:solidFill>
              </a:rPr>
              <a:t>. Monitor </a:t>
            </a:r>
            <a:r>
              <a:rPr lang="it-IT" sz="1400" dirty="0" err="1" smtClean="0">
                <a:solidFill>
                  <a:schemeClr val="tx1"/>
                </a:solidFill>
              </a:rPr>
              <a:t>bytes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over</a:t>
            </a:r>
            <a:r>
              <a:rPr lang="it-IT" sz="1400" dirty="0" smtClean="0">
                <a:solidFill>
                  <a:schemeClr val="tx1"/>
                </a:solidFill>
              </a:rPr>
              <a:t> TCP </a:t>
            </a:r>
            <a:r>
              <a:rPr lang="it-IT" sz="1400" dirty="0" err="1" smtClean="0">
                <a:solidFill>
                  <a:schemeClr val="tx1"/>
                </a:solidFill>
              </a:rPr>
              <a:t>conns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0" name="Fumetto 1 9"/>
          <p:cNvSpPr/>
          <p:nvPr/>
        </p:nvSpPr>
        <p:spPr>
          <a:xfrm>
            <a:off x="785786" y="1285860"/>
            <a:ext cx="1785950" cy="642942"/>
          </a:xfrm>
          <a:prstGeom prst="wedgeRectCallout">
            <a:avLst>
              <a:gd name="adj1" fmla="val 25839"/>
              <a:gd name="adj2" fmla="val 15658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2</a:t>
            </a:r>
            <a:r>
              <a:rPr lang="it-IT" sz="1400" dirty="0" smtClean="0">
                <a:solidFill>
                  <a:schemeClr val="tx1"/>
                </a:solidFill>
              </a:rPr>
              <a:t>. Monitor </a:t>
            </a:r>
            <a:r>
              <a:rPr lang="it-IT" sz="1400" dirty="0" err="1" smtClean="0">
                <a:solidFill>
                  <a:schemeClr val="tx1"/>
                </a:solidFill>
              </a:rPr>
              <a:t>bytes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over</a:t>
            </a:r>
            <a:r>
              <a:rPr lang="it-IT" sz="1400" dirty="0" smtClean="0">
                <a:solidFill>
                  <a:schemeClr val="tx1"/>
                </a:solidFill>
              </a:rPr>
              <a:t> TCP </a:t>
            </a:r>
            <a:r>
              <a:rPr lang="it-IT" sz="1400" dirty="0" err="1" smtClean="0">
                <a:solidFill>
                  <a:schemeClr val="tx1"/>
                </a:solidFill>
              </a:rPr>
              <a:t>conns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1" name="Fumetto 1 10"/>
          <p:cNvSpPr/>
          <p:nvPr/>
        </p:nvSpPr>
        <p:spPr>
          <a:xfrm>
            <a:off x="6500826" y="4929198"/>
            <a:ext cx="1785950" cy="642942"/>
          </a:xfrm>
          <a:prstGeom prst="wedgeRectCallout">
            <a:avLst>
              <a:gd name="adj1" fmla="val -66320"/>
              <a:gd name="adj2" fmla="val -2153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3. </a:t>
            </a:r>
            <a:r>
              <a:rPr lang="it-IT" sz="1400" dirty="0" err="1" smtClean="0">
                <a:solidFill>
                  <a:schemeClr val="tx1"/>
                </a:solidFill>
              </a:rPr>
              <a:t>Collect</a:t>
            </a:r>
            <a:r>
              <a:rPr lang="it-IT" sz="1400" dirty="0" smtClean="0">
                <a:solidFill>
                  <a:schemeClr val="tx1"/>
                </a:solidFill>
              </a:rPr>
              <a:t> Data </a:t>
            </a:r>
            <a:r>
              <a:rPr lang="it-IT" sz="1400" dirty="0" err="1" smtClean="0">
                <a:solidFill>
                  <a:schemeClr val="tx1"/>
                </a:solidFill>
              </a:rPr>
              <a:t>from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probes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2" name="Fumetto 1 11"/>
          <p:cNvSpPr/>
          <p:nvPr/>
        </p:nvSpPr>
        <p:spPr>
          <a:xfrm>
            <a:off x="4714876" y="4929198"/>
            <a:ext cx="1785950" cy="642942"/>
          </a:xfrm>
          <a:prstGeom prst="wedgeRectCallout">
            <a:avLst>
              <a:gd name="adj1" fmla="val 27415"/>
              <a:gd name="adj2" fmla="val -2153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4. Combine data </a:t>
            </a:r>
            <a:r>
              <a:rPr lang="it-IT" sz="1400" dirty="0" err="1" smtClean="0">
                <a:solidFill>
                  <a:schemeClr val="tx1"/>
                </a:solidFill>
              </a:rPr>
              <a:t>from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probes</a:t>
            </a:r>
            <a:r>
              <a:rPr lang="it-IT" sz="1400" dirty="0" smtClean="0">
                <a:solidFill>
                  <a:schemeClr val="tx1"/>
                </a:solidFill>
              </a:rPr>
              <a:t> &lt;</a:t>
            </a:r>
            <a:r>
              <a:rPr lang="it-IT" sz="1400" dirty="0" err="1" smtClean="0">
                <a:solidFill>
                  <a:schemeClr val="tx1"/>
                </a:solidFill>
              </a:rPr>
              <a:t>#SYN</a:t>
            </a:r>
            <a:r>
              <a:rPr lang="it-IT" sz="1400" dirty="0" smtClean="0">
                <a:solidFill>
                  <a:schemeClr val="tx1"/>
                </a:solidFill>
              </a:rPr>
              <a:t>,byte1,byte2&gt;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3" name="Fumetto 1 12"/>
          <p:cNvSpPr/>
          <p:nvPr/>
        </p:nvSpPr>
        <p:spPr>
          <a:xfrm>
            <a:off x="2928926" y="4857760"/>
            <a:ext cx="1785950" cy="642942"/>
          </a:xfrm>
          <a:prstGeom prst="wedgeRectCallout">
            <a:avLst>
              <a:gd name="adj1" fmla="val 116424"/>
              <a:gd name="adj2" fmla="val -18474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5</a:t>
            </a:r>
            <a:r>
              <a:rPr lang="it-IT" sz="1400" dirty="0" smtClean="0">
                <a:solidFill>
                  <a:schemeClr val="tx1"/>
                </a:solidFill>
              </a:rPr>
              <a:t>. </a:t>
            </a:r>
            <a:r>
              <a:rPr lang="it-IT" sz="1400" dirty="0" err="1" smtClean="0">
                <a:solidFill>
                  <a:schemeClr val="tx1"/>
                </a:solidFill>
              </a:rPr>
              <a:t>Run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Alarm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4" name="Fumetto 1 13"/>
          <p:cNvSpPr/>
          <p:nvPr/>
        </p:nvSpPr>
        <p:spPr>
          <a:xfrm>
            <a:off x="3071802" y="3429000"/>
            <a:ext cx="1785950" cy="642942"/>
          </a:xfrm>
          <a:prstGeom prst="wedgeRectCallout">
            <a:avLst>
              <a:gd name="adj1" fmla="val 107759"/>
              <a:gd name="adj2" fmla="val 123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6</a:t>
            </a:r>
            <a:r>
              <a:rPr lang="it-IT" sz="1400" dirty="0" smtClean="0">
                <a:solidFill>
                  <a:schemeClr val="tx1"/>
                </a:solidFill>
              </a:rPr>
              <a:t>. </a:t>
            </a:r>
            <a:r>
              <a:rPr lang="it-IT" sz="1400" dirty="0" err="1" smtClean="0">
                <a:solidFill>
                  <a:schemeClr val="tx1"/>
                </a:solidFill>
              </a:rPr>
              <a:t>Run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Remediation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Fumetto 1 14"/>
          <p:cNvSpPr/>
          <p:nvPr/>
        </p:nvSpPr>
        <p:spPr>
          <a:xfrm>
            <a:off x="4143372" y="1785926"/>
            <a:ext cx="1214446" cy="357190"/>
          </a:xfrm>
          <a:prstGeom prst="wedgeRectCallout">
            <a:avLst>
              <a:gd name="adj1" fmla="val 94368"/>
              <a:gd name="adj2" fmla="val 348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7. </a:t>
            </a:r>
            <a:r>
              <a:rPr lang="it-IT" sz="1400" dirty="0" err="1" smtClean="0">
                <a:solidFill>
                  <a:schemeClr val="tx1"/>
                </a:solidFill>
              </a:rPr>
              <a:t>Disable</a:t>
            </a:r>
            <a:r>
              <a:rPr lang="it-IT" sz="1400" dirty="0" smtClean="0">
                <a:solidFill>
                  <a:schemeClr val="tx1"/>
                </a:solidFill>
              </a:rPr>
              <a:t> PEP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6" name="Fumetto 1 15"/>
          <p:cNvSpPr/>
          <p:nvPr/>
        </p:nvSpPr>
        <p:spPr>
          <a:xfrm>
            <a:off x="2928926" y="1785926"/>
            <a:ext cx="1214446" cy="357190"/>
          </a:xfrm>
          <a:prstGeom prst="wedgeRectCallout">
            <a:avLst>
              <a:gd name="adj1" fmla="val -68961"/>
              <a:gd name="adj2" fmla="val 2935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7. </a:t>
            </a:r>
            <a:r>
              <a:rPr lang="it-IT" sz="1400" dirty="0" err="1" smtClean="0">
                <a:solidFill>
                  <a:schemeClr val="tx1"/>
                </a:solidFill>
              </a:rPr>
              <a:t>Disable</a:t>
            </a:r>
            <a:r>
              <a:rPr lang="it-IT" sz="1400" dirty="0" smtClean="0">
                <a:solidFill>
                  <a:schemeClr val="tx1"/>
                </a:solidFill>
              </a:rPr>
              <a:t> PEP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7" name="Fumetto 1 16"/>
          <p:cNvSpPr/>
          <p:nvPr/>
        </p:nvSpPr>
        <p:spPr>
          <a:xfrm>
            <a:off x="3143240" y="2714620"/>
            <a:ext cx="1214446" cy="642942"/>
          </a:xfrm>
          <a:prstGeom prst="wedgeRectCallout">
            <a:avLst>
              <a:gd name="adj1" fmla="val -87494"/>
              <a:gd name="adj2" fmla="val 2136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8.  </a:t>
            </a:r>
            <a:r>
              <a:rPr lang="it-IT" sz="1400" dirty="0" err="1" smtClean="0">
                <a:solidFill>
                  <a:schemeClr val="tx1"/>
                </a:solidFill>
              </a:rPr>
              <a:t>Fix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problem</a:t>
            </a:r>
            <a:r>
              <a:rPr lang="it-IT" sz="1400" dirty="0" smtClean="0">
                <a:solidFill>
                  <a:schemeClr val="tx1"/>
                </a:solidFill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</a:rPr>
              <a:t>enable</a:t>
            </a:r>
            <a:r>
              <a:rPr lang="it-IT" sz="1400" dirty="0" smtClean="0">
                <a:solidFill>
                  <a:schemeClr val="tx1"/>
                </a:solidFill>
              </a:rPr>
              <a:t> PEP 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8" name="Fumetto 1 17"/>
          <p:cNvSpPr/>
          <p:nvPr/>
        </p:nvSpPr>
        <p:spPr>
          <a:xfrm>
            <a:off x="4286248" y="2714620"/>
            <a:ext cx="1214446" cy="642942"/>
          </a:xfrm>
          <a:prstGeom prst="wedgeRectCallout">
            <a:avLst>
              <a:gd name="adj1" fmla="val 76994"/>
              <a:gd name="adj2" fmla="val 3886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8.  </a:t>
            </a:r>
            <a:r>
              <a:rPr lang="it-IT" sz="1400" dirty="0" err="1" smtClean="0">
                <a:solidFill>
                  <a:schemeClr val="tx1"/>
                </a:solidFill>
              </a:rPr>
              <a:t>Fix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problem</a:t>
            </a:r>
            <a:r>
              <a:rPr lang="it-IT" sz="1400" dirty="0" smtClean="0">
                <a:solidFill>
                  <a:schemeClr val="tx1"/>
                </a:solidFill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</a:rPr>
              <a:t>enable</a:t>
            </a:r>
            <a:r>
              <a:rPr lang="it-IT" sz="1400" dirty="0" smtClean="0">
                <a:solidFill>
                  <a:schemeClr val="tx1"/>
                </a:solidFill>
              </a:rPr>
              <a:t> PEP 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IDS goal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err="1" smtClean="0"/>
              <a:t>Risk</a:t>
            </a:r>
            <a:r>
              <a:rPr lang="it-IT" dirty="0" smtClean="0"/>
              <a:t> </a:t>
            </a:r>
            <a:r>
              <a:rPr lang="it-IT" dirty="0" err="1" smtClean="0"/>
              <a:t>reduction</a:t>
            </a:r>
            <a:r>
              <a:rPr lang="it-IT" dirty="0" smtClean="0"/>
              <a:t>!!!!</a:t>
            </a:r>
          </a:p>
          <a:p>
            <a:r>
              <a:rPr lang="it-IT" dirty="0" err="1" smtClean="0"/>
              <a:t>Risk</a:t>
            </a:r>
            <a:r>
              <a:rPr lang="it-IT" dirty="0" smtClean="0"/>
              <a:t> </a:t>
            </a:r>
            <a:r>
              <a:rPr lang="it-IT" dirty="0" err="1" smtClean="0"/>
              <a:t>definition</a:t>
            </a:r>
            <a:r>
              <a:rPr lang="it-IT" dirty="0" smtClean="0"/>
              <a:t> (Re): </a:t>
            </a:r>
            <a:r>
              <a:rPr lang="it-IT" dirty="0" err="1" smtClean="0"/>
              <a:t>source-unaware</a:t>
            </a:r>
            <a:r>
              <a:rPr lang="it-IT" dirty="0" smtClean="0"/>
              <a:t> </a:t>
            </a:r>
            <a:r>
              <a:rPr lang="it-IT" dirty="0" err="1" smtClean="0"/>
              <a:t>traffic</a:t>
            </a:r>
            <a:r>
              <a:rPr lang="it-IT" dirty="0" smtClean="0"/>
              <a:t> </a:t>
            </a:r>
            <a:r>
              <a:rPr lang="it-IT" dirty="0" err="1" smtClean="0"/>
              <a:t>dropping</a:t>
            </a:r>
            <a:endParaRPr lang="it-IT" dirty="0" smtClean="0"/>
          </a:p>
          <a:p>
            <a:r>
              <a:rPr lang="it-IT" dirty="0" err="1" smtClean="0"/>
              <a:t>P</a:t>
            </a:r>
            <a:r>
              <a:rPr lang="it-IT" dirty="0" smtClean="0"/>
              <a:t>(e): </a:t>
            </a:r>
            <a:r>
              <a:rPr lang="it-IT" dirty="0" err="1" smtClean="0"/>
              <a:t>Likelihood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event</a:t>
            </a:r>
            <a:endParaRPr lang="it-IT" dirty="0" smtClean="0"/>
          </a:p>
          <a:p>
            <a:r>
              <a:rPr lang="it-IT" dirty="0" err="1" smtClean="0"/>
              <a:t>V</a:t>
            </a:r>
            <a:r>
              <a:rPr lang="it-IT" dirty="0" smtClean="0"/>
              <a:t>(e): PEP </a:t>
            </a:r>
            <a:r>
              <a:rPr lang="it-IT" dirty="0" err="1" smtClean="0"/>
              <a:t>adoption</a:t>
            </a:r>
            <a:endParaRPr lang="it-IT" dirty="0" smtClean="0"/>
          </a:p>
          <a:p>
            <a:r>
              <a:rPr lang="it-IT" dirty="0" err="1" smtClean="0"/>
              <a:t>D</a:t>
            </a:r>
            <a:r>
              <a:rPr lang="it-IT" dirty="0" smtClean="0"/>
              <a:t>(e): </a:t>
            </a:r>
            <a:r>
              <a:rPr lang="it-IT" dirty="0" err="1" smtClean="0"/>
              <a:t>Lost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data/</a:t>
            </a:r>
            <a:r>
              <a:rPr lang="it-IT" dirty="0" err="1" smtClean="0"/>
              <a:t>Denial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Service </a:t>
            </a:r>
          </a:p>
          <a:p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3810000"/>
            <a:ext cx="4711700" cy="889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3314700" y="50673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525294" y="5066506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24200" y="563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Reduction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factors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DEMO </a:t>
            </a:r>
            <a:r>
              <a:rPr lang="it-IT" dirty="0" err="1" smtClean="0"/>
              <a:t>presentation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229600" cy="1643074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DEMO </a:t>
            </a:r>
            <a:r>
              <a:rPr lang="it-IT" dirty="0" err="1" smtClean="0"/>
              <a:t>through</a:t>
            </a:r>
            <a:r>
              <a:rPr lang="it-IT" dirty="0" smtClean="0"/>
              <a:t> a Satellite Network </a:t>
            </a:r>
            <a:r>
              <a:rPr lang="it-IT" dirty="0" err="1" smtClean="0"/>
              <a:t>Emulator</a:t>
            </a:r>
            <a:r>
              <a:rPr lang="it-IT" dirty="0" smtClean="0"/>
              <a:t> </a:t>
            </a:r>
            <a:r>
              <a:rPr lang="it-IT" dirty="0" err="1" smtClean="0"/>
              <a:t>Platform</a:t>
            </a:r>
            <a:endParaRPr lang="it-IT" dirty="0" smtClean="0"/>
          </a:p>
          <a:p>
            <a:pPr lvl="1"/>
            <a:r>
              <a:rPr lang="it-IT" dirty="0" err="1" smtClean="0"/>
              <a:t>Reproduction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 </a:t>
            </a:r>
            <a:r>
              <a:rPr lang="it-IT" dirty="0" err="1" smtClean="0"/>
              <a:t>DVB-RCS-like</a:t>
            </a:r>
            <a:r>
              <a:rPr lang="it-IT" dirty="0" smtClean="0"/>
              <a:t> network</a:t>
            </a:r>
          </a:p>
          <a:p>
            <a:pPr lvl="1"/>
            <a:r>
              <a:rPr lang="it-IT" dirty="0" smtClean="0"/>
              <a:t>DAMA </a:t>
            </a:r>
            <a:r>
              <a:rPr lang="it-IT" dirty="0" err="1" smtClean="0"/>
              <a:t>over</a:t>
            </a:r>
            <a:r>
              <a:rPr lang="it-IT" dirty="0" smtClean="0"/>
              <a:t> </a:t>
            </a:r>
            <a:r>
              <a:rPr lang="it-IT" dirty="0" err="1" smtClean="0"/>
              <a:t>return</a:t>
            </a:r>
            <a:r>
              <a:rPr lang="it-IT" dirty="0" smtClean="0"/>
              <a:t> link; NCC </a:t>
            </a:r>
            <a:r>
              <a:rPr lang="it-IT" dirty="0" err="1" smtClean="0"/>
              <a:t>functionalities</a:t>
            </a:r>
            <a:endParaRPr lang="it-IT" dirty="0" smtClean="0"/>
          </a:p>
          <a:p>
            <a:pPr lvl="1"/>
            <a:r>
              <a:rPr lang="it-IT" dirty="0" smtClean="0"/>
              <a:t>TCP client </a:t>
            </a:r>
            <a:r>
              <a:rPr lang="it-IT" dirty="0" err="1" smtClean="0"/>
              <a:t>connected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Satellite terminal</a:t>
            </a:r>
          </a:p>
          <a:p>
            <a:pPr lvl="1"/>
            <a:r>
              <a:rPr lang="it-IT" dirty="0" smtClean="0"/>
              <a:t>TCP server </a:t>
            </a:r>
            <a:r>
              <a:rPr lang="it-IT" dirty="0" err="1" smtClean="0"/>
              <a:t>beyond</a:t>
            </a:r>
            <a:r>
              <a:rPr lang="it-IT" dirty="0" smtClean="0"/>
              <a:t> Satellite Gateway</a:t>
            </a:r>
            <a:endParaRPr lang="it-I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143380"/>
            <a:ext cx="628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5016"/>
            <a:ext cx="542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1165" y="4186247"/>
            <a:ext cx="628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2603" y="5500702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857760"/>
            <a:ext cx="570769" cy="54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643446"/>
            <a:ext cx="438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214950"/>
            <a:ext cx="438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929198"/>
            <a:ext cx="7715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071942"/>
            <a:ext cx="628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643578"/>
            <a:ext cx="542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857760"/>
            <a:ext cx="7715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2 18"/>
          <p:cNvCxnSpPr/>
          <p:nvPr/>
        </p:nvCxnSpPr>
        <p:spPr>
          <a:xfrm>
            <a:off x="285720" y="3786190"/>
            <a:ext cx="764386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rot="5400000">
            <a:off x="571472" y="4572008"/>
            <a:ext cx="14287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endCxn id="16391" idx="1"/>
          </p:cNvCxnSpPr>
          <p:nvPr/>
        </p:nvCxnSpPr>
        <p:spPr>
          <a:xfrm>
            <a:off x="642910" y="5143512"/>
            <a:ext cx="214314" cy="85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rot="10800000" flipV="1">
            <a:off x="785786" y="5357826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714348" y="5715016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1285852" y="4286256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TCP Client</a:t>
            </a:r>
            <a:endParaRPr lang="it-IT" sz="12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571472" y="4795075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PEP</a:t>
            </a:r>
            <a:endParaRPr lang="it-IT" sz="12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1500166" y="5072074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GEO</a:t>
            </a:r>
            <a:endParaRPr lang="it-IT" sz="12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714348" y="5500702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PEP</a:t>
            </a:r>
            <a:endParaRPr lang="it-IT" sz="12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1285852" y="592933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TCP Server</a:t>
            </a:r>
            <a:endParaRPr lang="it-IT" sz="12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4071934" y="4286256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TCP Client</a:t>
            </a:r>
            <a:endParaRPr lang="it-IT" sz="12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4714876" y="5072074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Malicious</a:t>
            </a:r>
            <a:r>
              <a:rPr lang="it-IT" sz="1200" dirty="0" smtClean="0"/>
              <a:t> </a:t>
            </a:r>
            <a:r>
              <a:rPr lang="it-IT" sz="1200" dirty="0" err="1" smtClean="0"/>
              <a:t>User</a:t>
            </a:r>
            <a:endParaRPr lang="it-IT" sz="1200" dirty="0"/>
          </a:p>
        </p:txBody>
      </p:sp>
      <p:cxnSp>
        <p:nvCxnSpPr>
          <p:cNvPr id="41" name="Connettore 2 40"/>
          <p:cNvCxnSpPr/>
          <p:nvPr/>
        </p:nvCxnSpPr>
        <p:spPr>
          <a:xfrm rot="16200000" flipH="1">
            <a:off x="3964777" y="4679165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rot="5400000">
            <a:off x="4107653" y="5393545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4071934" y="5643578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Packet</a:t>
            </a:r>
            <a:r>
              <a:rPr lang="it-IT" sz="1200" dirty="0" smtClean="0"/>
              <a:t> </a:t>
            </a:r>
            <a:r>
              <a:rPr lang="it-IT" sz="1200" dirty="0" err="1" smtClean="0"/>
              <a:t>Dropping</a:t>
            </a:r>
            <a:endParaRPr lang="it-IT" sz="1200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6858016" y="4214818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TCP Client</a:t>
            </a:r>
            <a:endParaRPr lang="it-IT" sz="1200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6858016" y="5857892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TCP Server</a:t>
            </a:r>
            <a:endParaRPr lang="it-IT" sz="12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7215206" y="5072074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GEO</a:t>
            </a:r>
            <a:endParaRPr lang="it-IT" sz="12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7929586" y="3643314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Time</a:t>
            </a:r>
            <a:endParaRPr lang="it-IT" sz="1200" dirty="0"/>
          </a:p>
        </p:txBody>
      </p:sp>
      <p:cxnSp>
        <p:nvCxnSpPr>
          <p:cNvPr id="57" name="Connettore 2 56"/>
          <p:cNvCxnSpPr/>
          <p:nvPr/>
        </p:nvCxnSpPr>
        <p:spPr>
          <a:xfrm rot="5400000" flipH="1" flipV="1">
            <a:off x="320645" y="3536157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-32" y="285749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Start FTP upload</a:t>
            </a:r>
            <a:endParaRPr lang="it-IT" sz="1200" dirty="0"/>
          </a:p>
        </p:txBody>
      </p:sp>
      <p:cxnSp>
        <p:nvCxnSpPr>
          <p:cNvPr id="59" name="Connettore 2 58"/>
          <p:cNvCxnSpPr/>
          <p:nvPr/>
        </p:nvCxnSpPr>
        <p:spPr>
          <a:xfrm rot="5400000" flipH="1" flipV="1">
            <a:off x="3606793" y="3536157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3357554" y="3009125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Start </a:t>
            </a:r>
            <a:r>
              <a:rPr lang="it-IT" sz="1200" dirty="0" err="1" smtClean="0"/>
              <a:t>attack</a:t>
            </a:r>
            <a:endParaRPr lang="it-IT" sz="1200" dirty="0"/>
          </a:p>
        </p:txBody>
      </p:sp>
      <p:cxnSp>
        <p:nvCxnSpPr>
          <p:cNvPr id="62" name="Connettore 2 61"/>
          <p:cNvCxnSpPr/>
          <p:nvPr/>
        </p:nvCxnSpPr>
        <p:spPr>
          <a:xfrm rot="5400000">
            <a:off x="6679421" y="467916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>
            <a:stCxn id="17" idx="2"/>
          </p:cNvCxnSpPr>
          <p:nvPr/>
        </p:nvCxnSpPr>
        <p:spPr>
          <a:xfrm rot="5400000">
            <a:off x="6672275" y="5572139"/>
            <a:ext cx="257181" cy="28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/>
          <p:nvPr/>
        </p:nvCxnSpPr>
        <p:spPr>
          <a:xfrm rot="5400000" flipH="1" flipV="1">
            <a:off x="5178429" y="3536157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>
          <a:xfrm>
            <a:off x="4857752" y="285749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err="1" smtClean="0"/>
              <a:t>Manual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attack</a:t>
            </a:r>
            <a:r>
              <a:rPr lang="it-IT" sz="1200" i="1" dirty="0" smtClean="0"/>
              <a:t> detection</a:t>
            </a:r>
            <a:endParaRPr lang="it-IT" sz="1200" i="1" dirty="0"/>
          </a:p>
        </p:txBody>
      </p:sp>
      <p:cxnSp>
        <p:nvCxnSpPr>
          <p:cNvPr id="67" name="Connettore 2 66"/>
          <p:cNvCxnSpPr/>
          <p:nvPr/>
        </p:nvCxnSpPr>
        <p:spPr>
          <a:xfrm rot="5400000" flipH="1" flipV="1">
            <a:off x="6465901" y="3535363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/>
          <p:cNvSpPr txBox="1"/>
          <p:nvPr/>
        </p:nvSpPr>
        <p:spPr>
          <a:xfrm>
            <a:off x="6145224" y="285670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err="1" smtClean="0"/>
              <a:t>Early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remediation</a:t>
            </a:r>
            <a:endParaRPr lang="it-IT" sz="1200" i="1" dirty="0"/>
          </a:p>
        </p:txBody>
      </p:sp>
      <p:sp>
        <p:nvSpPr>
          <p:cNvPr id="69" name="Pentagono 68"/>
          <p:cNvSpPr/>
          <p:nvPr/>
        </p:nvSpPr>
        <p:spPr>
          <a:xfrm>
            <a:off x="571472" y="3786190"/>
            <a:ext cx="3214710" cy="35719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Ordinary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operations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0" name="Gallone 69"/>
          <p:cNvSpPr/>
          <p:nvPr/>
        </p:nvSpPr>
        <p:spPr>
          <a:xfrm>
            <a:off x="3714744" y="3786190"/>
            <a:ext cx="1643074" cy="357190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Attack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1" name="Gallone 70"/>
          <p:cNvSpPr/>
          <p:nvPr/>
        </p:nvSpPr>
        <p:spPr>
          <a:xfrm>
            <a:off x="5286380" y="3786190"/>
            <a:ext cx="1500198" cy="357190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Detection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2" name="Gallone 71"/>
          <p:cNvSpPr/>
          <p:nvPr/>
        </p:nvSpPr>
        <p:spPr>
          <a:xfrm>
            <a:off x="6715140" y="3786190"/>
            <a:ext cx="1285884" cy="357190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Remed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emulator</a:t>
            </a:r>
            <a:r>
              <a:rPr lang="en-US" dirty="0" smtClean="0"/>
              <a:t>….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"Data Security in Satellite Applications and INTERSECTION project"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E362-BE1C-40AD-9142-5E6101D213D6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7" name="Content Placeholder 6" descr="emulatorschem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46"/>
          <a:stretch>
            <a:fillRect/>
          </a:stretch>
        </p:blipFill>
        <p:spPr>
          <a:xfrm>
            <a:off x="5534369" y="1295400"/>
            <a:ext cx="3609631" cy="4404360"/>
          </a:xfrm>
        </p:spPr>
      </p:pic>
      <p:pic>
        <p:nvPicPr>
          <p:cNvPr id="8" name="Picture 7" descr="Satellite_s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57400"/>
            <a:ext cx="5360556" cy="31511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1859</TotalTime>
  <Words>732</Words>
  <Application>Microsoft Office PowerPoint</Application>
  <PresentationFormat>On-screen Show (4:3)</PresentationFormat>
  <Paragraphs>118</Paragraphs>
  <Slides>10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Satellite</vt:lpstr>
      <vt:lpstr>Attack, Detection and Countermeasures:  A demo on Satellite Networks Security</vt:lpstr>
      <vt:lpstr>Reference scenario</vt:lpstr>
      <vt:lpstr>TCP over DVB-RCS: issues</vt:lpstr>
      <vt:lpstr>TCP Acceleration</vt:lpstr>
      <vt:lpstr>PEP vulnerability</vt:lpstr>
      <vt:lpstr>Intrusion Detection System</vt:lpstr>
      <vt:lpstr>IDS goal</vt:lpstr>
      <vt:lpstr>DEMO presentation</vt:lpstr>
      <vt:lpstr>Move to emulator….</vt:lpstr>
      <vt:lpstr>Result analysis</vt:lpstr>
    </vt:vector>
  </TitlesOfParts>
  <Company>****</Company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Attack, Detection and Countermeasures:  A demo on Satellite Networks Security</dc:title>
  <dc:creator>PC</dc:creator>
  <cp:lastModifiedBy>Cesare Roseti</cp:lastModifiedBy>
  <cp:revision>65</cp:revision>
  <dcterms:created xsi:type="dcterms:W3CDTF">2009-10-26T13:27:11Z</dcterms:created>
  <dcterms:modified xsi:type="dcterms:W3CDTF">2009-10-26T13:27:42Z</dcterms:modified>
</cp:coreProperties>
</file>